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96" autoAdjust="0"/>
    <p:restoredTop sz="94660"/>
  </p:normalViewPr>
  <p:slideViewPr>
    <p:cSldViewPr>
      <p:cViewPr varScale="1">
        <p:scale>
          <a:sx n="100" d="100"/>
          <a:sy n="100" d="100"/>
        </p:scale>
        <p:origin x="96" y="5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D423D8A-F1BE-46E5-9442-6593831B8C35}" type="datetimeFigureOut">
              <a:rPr lang="en-US" smtClean="0"/>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781EE4-BF0F-4292-89B0-58D8E6142C86}" type="slidenum">
              <a:rPr lang="en-US" smtClean="0"/>
              <a:t>‹#›</a:t>
            </a:fld>
            <a:endParaRPr lang="en-US"/>
          </a:p>
        </p:txBody>
      </p:sp>
    </p:spTree>
    <p:extLst>
      <p:ext uri="{BB962C8B-B14F-4D97-AF65-F5344CB8AC3E}">
        <p14:creationId xmlns:p14="http://schemas.microsoft.com/office/powerpoint/2010/main" val="16164461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423D8A-F1BE-46E5-9442-6593831B8C35}" type="datetimeFigureOut">
              <a:rPr lang="en-US" smtClean="0"/>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781EE4-BF0F-4292-89B0-58D8E6142C86}" type="slidenum">
              <a:rPr lang="en-US" smtClean="0"/>
              <a:t>‹#›</a:t>
            </a:fld>
            <a:endParaRPr lang="en-US"/>
          </a:p>
        </p:txBody>
      </p:sp>
    </p:spTree>
    <p:extLst>
      <p:ext uri="{BB962C8B-B14F-4D97-AF65-F5344CB8AC3E}">
        <p14:creationId xmlns:p14="http://schemas.microsoft.com/office/powerpoint/2010/main" val="3831581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423D8A-F1BE-46E5-9442-6593831B8C35}" type="datetimeFigureOut">
              <a:rPr lang="en-US" smtClean="0"/>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781EE4-BF0F-4292-89B0-58D8E6142C86}" type="slidenum">
              <a:rPr lang="en-US" smtClean="0"/>
              <a:t>‹#›</a:t>
            </a:fld>
            <a:endParaRPr lang="en-US"/>
          </a:p>
        </p:txBody>
      </p:sp>
    </p:spTree>
    <p:extLst>
      <p:ext uri="{BB962C8B-B14F-4D97-AF65-F5344CB8AC3E}">
        <p14:creationId xmlns:p14="http://schemas.microsoft.com/office/powerpoint/2010/main" val="3896627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423D8A-F1BE-46E5-9442-6593831B8C35}" type="datetimeFigureOut">
              <a:rPr lang="en-US" smtClean="0"/>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781EE4-BF0F-4292-89B0-58D8E6142C86}" type="slidenum">
              <a:rPr lang="en-US" smtClean="0"/>
              <a:t>‹#›</a:t>
            </a:fld>
            <a:endParaRPr lang="en-US"/>
          </a:p>
        </p:txBody>
      </p:sp>
    </p:spTree>
    <p:extLst>
      <p:ext uri="{BB962C8B-B14F-4D97-AF65-F5344CB8AC3E}">
        <p14:creationId xmlns:p14="http://schemas.microsoft.com/office/powerpoint/2010/main" val="3064939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423D8A-F1BE-46E5-9442-6593831B8C35}" type="datetimeFigureOut">
              <a:rPr lang="en-US" smtClean="0"/>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781EE4-BF0F-4292-89B0-58D8E6142C86}" type="slidenum">
              <a:rPr lang="en-US" smtClean="0"/>
              <a:t>‹#›</a:t>
            </a:fld>
            <a:endParaRPr lang="en-US"/>
          </a:p>
        </p:txBody>
      </p:sp>
    </p:spTree>
    <p:extLst>
      <p:ext uri="{BB962C8B-B14F-4D97-AF65-F5344CB8AC3E}">
        <p14:creationId xmlns:p14="http://schemas.microsoft.com/office/powerpoint/2010/main" val="26056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D423D8A-F1BE-46E5-9442-6593831B8C35}" type="datetimeFigureOut">
              <a:rPr lang="en-US" smtClean="0"/>
              <a:t>5/2/2017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781EE4-BF0F-4292-89B0-58D8E6142C86}" type="slidenum">
              <a:rPr lang="en-US" smtClean="0"/>
              <a:t>‹#›</a:t>
            </a:fld>
            <a:endParaRPr lang="en-US"/>
          </a:p>
        </p:txBody>
      </p:sp>
    </p:spTree>
    <p:extLst>
      <p:ext uri="{BB962C8B-B14F-4D97-AF65-F5344CB8AC3E}">
        <p14:creationId xmlns:p14="http://schemas.microsoft.com/office/powerpoint/2010/main" val="817863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D423D8A-F1BE-46E5-9442-6593831B8C35}" type="datetimeFigureOut">
              <a:rPr lang="en-US" smtClean="0"/>
              <a:t>5/2/2017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781EE4-BF0F-4292-89B0-58D8E6142C86}" type="slidenum">
              <a:rPr lang="en-US" smtClean="0"/>
              <a:t>‹#›</a:t>
            </a:fld>
            <a:endParaRPr lang="en-US"/>
          </a:p>
        </p:txBody>
      </p:sp>
    </p:spTree>
    <p:extLst>
      <p:ext uri="{BB962C8B-B14F-4D97-AF65-F5344CB8AC3E}">
        <p14:creationId xmlns:p14="http://schemas.microsoft.com/office/powerpoint/2010/main" val="2729416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423D8A-F1BE-46E5-9442-6593831B8C35}" type="datetimeFigureOut">
              <a:rPr lang="en-US" smtClean="0"/>
              <a:t>5/2/2017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781EE4-BF0F-4292-89B0-58D8E6142C86}" type="slidenum">
              <a:rPr lang="en-US" smtClean="0"/>
              <a:t>‹#›</a:t>
            </a:fld>
            <a:endParaRPr lang="en-US"/>
          </a:p>
        </p:txBody>
      </p:sp>
    </p:spTree>
    <p:extLst>
      <p:ext uri="{BB962C8B-B14F-4D97-AF65-F5344CB8AC3E}">
        <p14:creationId xmlns:p14="http://schemas.microsoft.com/office/powerpoint/2010/main" val="3824477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423D8A-F1BE-46E5-9442-6593831B8C35}" type="datetimeFigureOut">
              <a:rPr lang="en-US" smtClean="0"/>
              <a:t>5/2/2017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781EE4-BF0F-4292-89B0-58D8E6142C86}" type="slidenum">
              <a:rPr lang="en-US" smtClean="0"/>
              <a:t>‹#›</a:t>
            </a:fld>
            <a:endParaRPr lang="en-US"/>
          </a:p>
        </p:txBody>
      </p:sp>
    </p:spTree>
    <p:extLst>
      <p:ext uri="{BB962C8B-B14F-4D97-AF65-F5344CB8AC3E}">
        <p14:creationId xmlns:p14="http://schemas.microsoft.com/office/powerpoint/2010/main" val="4137228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423D8A-F1BE-46E5-9442-6593831B8C35}" type="datetimeFigureOut">
              <a:rPr lang="en-US" smtClean="0"/>
              <a:t>5/2/2017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781EE4-BF0F-4292-89B0-58D8E6142C86}" type="slidenum">
              <a:rPr lang="en-US" smtClean="0"/>
              <a:t>‹#›</a:t>
            </a:fld>
            <a:endParaRPr lang="en-US"/>
          </a:p>
        </p:txBody>
      </p:sp>
    </p:spTree>
    <p:extLst>
      <p:ext uri="{BB962C8B-B14F-4D97-AF65-F5344CB8AC3E}">
        <p14:creationId xmlns:p14="http://schemas.microsoft.com/office/powerpoint/2010/main" val="832441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423D8A-F1BE-46E5-9442-6593831B8C35}" type="datetimeFigureOut">
              <a:rPr lang="en-US" smtClean="0"/>
              <a:t>5/2/2017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781EE4-BF0F-4292-89B0-58D8E6142C86}" type="slidenum">
              <a:rPr lang="en-US" smtClean="0"/>
              <a:t>‹#›</a:t>
            </a:fld>
            <a:endParaRPr lang="en-US"/>
          </a:p>
        </p:txBody>
      </p:sp>
    </p:spTree>
    <p:extLst>
      <p:ext uri="{BB962C8B-B14F-4D97-AF65-F5344CB8AC3E}">
        <p14:creationId xmlns:p14="http://schemas.microsoft.com/office/powerpoint/2010/main" val="2444974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423D8A-F1BE-46E5-9442-6593831B8C35}" type="datetimeFigureOut">
              <a:rPr lang="en-US" smtClean="0"/>
              <a:t>5/2/2017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781EE4-BF0F-4292-89B0-58D8E6142C86}" type="slidenum">
              <a:rPr lang="en-US" smtClean="0"/>
              <a:t>‹#›</a:t>
            </a:fld>
            <a:endParaRPr lang="en-US"/>
          </a:p>
        </p:txBody>
      </p:sp>
    </p:spTree>
    <p:extLst>
      <p:ext uri="{BB962C8B-B14F-4D97-AF65-F5344CB8AC3E}">
        <p14:creationId xmlns:p14="http://schemas.microsoft.com/office/powerpoint/2010/main" val="484216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Truss Lab Report</a:t>
            </a:r>
            <a:br>
              <a:rPr lang="en-US" dirty="0" smtClean="0"/>
            </a:br>
            <a:r>
              <a:rPr lang="en-US" dirty="0" smtClean="0"/>
              <a:t>Group 2</a:t>
            </a:r>
            <a:endParaRPr lang="en-US" dirty="0"/>
          </a:p>
        </p:txBody>
      </p:sp>
      <p:sp>
        <p:nvSpPr>
          <p:cNvPr id="3" name="Subtitle 2"/>
          <p:cNvSpPr>
            <a:spLocks noGrp="1"/>
          </p:cNvSpPr>
          <p:nvPr>
            <p:ph type="subTitle" idx="1"/>
          </p:nvPr>
        </p:nvSpPr>
        <p:spPr/>
        <p:txBody>
          <a:bodyPr/>
          <a:lstStyle/>
          <a:p>
            <a:r>
              <a:rPr lang="en-US" dirty="0" err="1" smtClean="0"/>
              <a:t>Juddo</a:t>
            </a:r>
            <a:r>
              <a:rPr lang="en-US" dirty="0" smtClean="0"/>
              <a:t> </a:t>
            </a:r>
            <a:r>
              <a:rPr lang="en-US" dirty="0" err="1" smtClean="0"/>
              <a:t>Abakar</a:t>
            </a:r>
            <a:endParaRPr lang="en-US" dirty="0" smtClean="0"/>
          </a:p>
          <a:p>
            <a:r>
              <a:rPr lang="en-US" dirty="0" smtClean="0"/>
              <a:t>Tyler Schultz</a:t>
            </a:r>
          </a:p>
          <a:p>
            <a:r>
              <a:rPr lang="en-US" dirty="0" smtClean="0"/>
              <a:t>Matthew Ernst</a:t>
            </a:r>
            <a:endParaRPr lang="en-US" dirty="0"/>
          </a:p>
        </p:txBody>
      </p:sp>
    </p:spTree>
    <p:extLst>
      <p:ext uri="{BB962C8B-B14F-4D97-AF65-F5344CB8AC3E}">
        <p14:creationId xmlns:p14="http://schemas.microsoft.com/office/powerpoint/2010/main" val="2136670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a:t>
            </a:r>
            <a:endParaRPr lang="en-US" dirty="0"/>
          </a:p>
        </p:txBody>
      </p:sp>
      <p:sp>
        <p:nvSpPr>
          <p:cNvPr id="3" name="Content Placeholder 2"/>
          <p:cNvSpPr>
            <a:spLocks noGrp="1"/>
          </p:cNvSpPr>
          <p:nvPr>
            <p:ph idx="1"/>
          </p:nvPr>
        </p:nvSpPr>
        <p:spPr/>
        <p:txBody>
          <a:bodyPr/>
          <a:lstStyle/>
          <a:p>
            <a:r>
              <a:rPr lang="en-US" dirty="0" smtClean="0"/>
              <a:t>The purpose of this lab was to build a truss similar to problem 6-5 in the book. We would measure and calculate the force in the truss members DC, AB, and BC. The objective is to compare the calculated results of the forces with the experimental results. </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3461919"/>
            <a:ext cx="6553200" cy="3333750"/>
          </a:xfrm>
          <a:prstGeom prst="rect">
            <a:avLst/>
          </a:prstGeom>
        </p:spPr>
      </p:pic>
    </p:spTree>
    <p:extLst>
      <p:ext uri="{BB962C8B-B14F-4D97-AF65-F5344CB8AC3E}">
        <p14:creationId xmlns:p14="http://schemas.microsoft.com/office/powerpoint/2010/main" val="1641638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Equipment used</a:t>
            </a:r>
            <a:endParaRPr lang="en-US" dirty="0"/>
          </a:p>
        </p:txBody>
      </p:sp>
      <p:sp>
        <p:nvSpPr>
          <p:cNvPr id="3" name="Content Placeholder 2"/>
          <p:cNvSpPr>
            <a:spLocks noGrp="1"/>
          </p:cNvSpPr>
          <p:nvPr>
            <p:ph idx="1"/>
          </p:nvPr>
        </p:nvSpPr>
        <p:spPr/>
        <p:txBody>
          <a:bodyPr/>
          <a:lstStyle/>
          <a:p>
            <a:r>
              <a:rPr lang="en-US" dirty="0" smtClean="0"/>
              <a:t>Five truss member parts: Three “4” members, and two “5” members</a:t>
            </a:r>
          </a:p>
          <a:p>
            <a:pPr lvl="1"/>
            <a:r>
              <a:rPr lang="en-US" dirty="0" smtClean="0"/>
              <a:t>4 members = 17cm </a:t>
            </a:r>
          </a:p>
          <a:p>
            <a:pPr lvl="1"/>
            <a:r>
              <a:rPr lang="en-US" dirty="0" smtClean="0"/>
              <a:t>5 members = 24cm</a:t>
            </a:r>
          </a:p>
          <a:p>
            <a:r>
              <a:rPr lang="en-US" dirty="0" smtClean="0"/>
              <a:t>Three load cells</a:t>
            </a:r>
          </a:p>
          <a:p>
            <a:r>
              <a:rPr lang="en-US" dirty="0" smtClean="0"/>
              <a:t>Three weights: 1 kg, 0.5 kg, 0.2 kg</a:t>
            </a:r>
          </a:p>
          <a:p>
            <a:pPr marL="0" indent="0">
              <a:buNone/>
            </a:pPr>
            <a:endParaRPr lang="en-US" dirty="0" smtClean="0"/>
          </a:p>
          <a:p>
            <a:pPr marL="457200" lvl="1" indent="0">
              <a:buNone/>
            </a:pPr>
            <a:endParaRPr lang="en-US" dirty="0" smtClean="0"/>
          </a:p>
        </p:txBody>
      </p:sp>
    </p:spTree>
    <p:extLst>
      <p:ext uri="{BB962C8B-B14F-4D97-AF65-F5344CB8AC3E}">
        <p14:creationId xmlns:p14="http://schemas.microsoft.com/office/powerpoint/2010/main" val="3513377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Procedure</a:t>
            </a:r>
            <a:endParaRPr lang="en-US" dirty="0"/>
          </a:p>
        </p:txBody>
      </p:sp>
      <p:sp>
        <p:nvSpPr>
          <p:cNvPr id="3" name="Content Placeholder 2"/>
          <p:cNvSpPr>
            <a:spLocks noGrp="1"/>
          </p:cNvSpPr>
          <p:nvPr>
            <p:ph idx="1"/>
          </p:nvPr>
        </p:nvSpPr>
        <p:spPr/>
        <p:txBody>
          <a:bodyPr/>
          <a:lstStyle/>
          <a:p>
            <a:r>
              <a:rPr lang="en-US" dirty="0" smtClean="0"/>
              <a:t>Find the force in the truss members using analytical methods. </a:t>
            </a:r>
          </a:p>
          <a:p>
            <a:r>
              <a:rPr lang="en-US" dirty="0" smtClean="0"/>
              <a:t>Use the load cells and weights to measure the force.</a:t>
            </a:r>
          </a:p>
          <a:p>
            <a:r>
              <a:rPr lang="en-US" dirty="0" smtClean="0"/>
              <a:t>Compare calculated and experimental results. </a:t>
            </a:r>
          </a:p>
          <a:p>
            <a:pPr marL="0" indent="0">
              <a:buNone/>
            </a:pPr>
            <a:endParaRPr lang="en-US" dirty="0"/>
          </a:p>
        </p:txBody>
      </p:sp>
    </p:spTree>
    <p:extLst>
      <p:ext uri="{BB962C8B-B14F-4D97-AF65-F5344CB8AC3E}">
        <p14:creationId xmlns:p14="http://schemas.microsoft.com/office/powerpoint/2010/main" val="36131655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(calculated)</a:t>
            </a:r>
            <a:endParaRPr lang="en-US" dirty="0"/>
          </a:p>
        </p:txBody>
      </p:sp>
      <p:sp>
        <p:nvSpPr>
          <p:cNvPr id="3" name="Content Placeholder 2"/>
          <p:cNvSpPr>
            <a:spLocks noGrp="1"/>
          </p:cNvSpPr>
          <p:nvPr>
            <p:ph idx="1"/>
          </p:nvPr>
        </p:nvSpPr>
        <p:spPr/>
        <p:txBody>
          <a:bodyPr/>
          <a:lstStyle/>
          <a:p>
            <a:r>
              <a:rPr lang="en-US" dirty="0" smtClean="0"/>
              <a:t>Ay(0.34m)-6.86N(0.17m)=0; Ay=3.43N</a:t>
            </a:r>
          </a:p>
          <a:p>
            <a:r>
              <a:rPr lang="en-US" dirty="0" smtClean="0"/>
              <a:t>3.43N(0.17m)-Fab(0.17m)=0; Fab=-3.43N=</a:t>
            </a:r>
            <a:r>
              <a:rPr lang="en-US" dirty="0" err="1" smtClean="0"/>
              <a:t>Fbc</a:t>
            </a:r>
            <a:endParaRPr lang="en-US" dirty="0" smtClean="0"/>
          </a:p>
          <a:p>
            <a:r>
              <a:rPr lang="en-US" dirty="0" smtClean="0"/>
              <a:t>-3.43N+6.86N-(0.17m/0.24m)</a:t>
            </a:r>
            <a:r>
              <a:rPr lang="en-US" dirty="0" err="1" smtClean="0"/>
              <a:t>Fdc</a:t>
            </a:r>
            <a:r>
              <a:rPr lang="en-US" dirty="0" smtClean="0"/>
              <a:t>=0; </a:t>
            </a:r>
            <a:r>
              <a:rPr lang="en-US" dirty="0" err="1" smtClean="0"/>
              <a:t>Fdc</a:t>
            </a:r>
            <a:r>
              <a:rPr lang="en-US" dirty="0" smtClean="0"/>
              <a:t>=4.84N</a:t>
            </a:r>
          </a:p>
          <a:p>
            <a:r>
              <a:rPr lang="en-US" dirty="0" smtClean="0"/>
              <a:t>Using the same formulas but substituting different force values:</a:t>
            </a:r>
          </a:p>
          <a:p>
            <a:r>
              <a:rPr lang="en-US" dirty="0" smtClean="0"/>
              <a:t>For 4.90N: Fab=</a:t>
            </a:r>
            <a:r>
              <a:rPr lang="en-US" dirty="0" err="1" smtClean="0"/>
              <a:t>Fbc</a:t>
            </a:r>
            <a:r>
              <a:rPr lang="en-US" dirty="0" smtClean="0"/>
              <a:t>=-2.45N, </a:t>
            </a:r>
            <a:r>
              <a:rPr lang="en-US" dirty="0" err="1" smtClean="0"/>
              <a:t>Fdc</a:t>
            </a:r>
            <a:r>
              <a:rPr lang="en-US" dirty="0" smtClean="0"/>
              <a:t>=3.46N</a:t>
            </a:r>
          </a:p>
          <a:p>
            <a:r>
              <a:rPr lang="en-US" dirty="0" smtClean="0"/>
              <a:t>For 9.81N: Fab=</a:t>
            </a:r>
            <a:r>
              <a:rPr lang="en-US" dirty="0" err="1" smtClean="0"/>
              <a:t>Fbc</a:t>
            </a:r>
            <a:r>
              <a:rPr lang="en-US" dirty="0" smtClean="0"/>
              <a:t>=-4.905N, </a:t>
            </a:r>
            <a:r>
              <a:rPr lang="en-US" dirty="0" err="1" smtClean="0"/>
              <a:t>Fdc</a:t>
            </a:r>
            <a:r>
              <a:rPr lang="en-US" dirty="0" smtClean="0"/>
              <a:t>=6.92N</a:t>
            </a:r>
          </a:p>
          <a:p>
            <a:endParaRPr lang="en-US" dirty="0"/>
          </a:p>
        </p:txBody>
      </p:sp>
      <p:pic>
        <p:nvPicPr>
          <p:cNvPr id="4" name="Picture 3"/>
          <p:cNvPicPr>
            <a:picLocks noChangeAspect="1"/>
          </p:cNvPicPr>
          <p:nvPr/>
        </p:nvPicPr>
        <p:blipFill>
          <a:blip r:embed="rId2"/>
          <a:stretch>
            <a:fillRect/>
          </a:stretch>
        </p:blipFill>
        <p:spPr>
          <a:xfrm>
            <a:off x="7086601" y="3708993"/>
            <a:ext cx="4267200" cy="2467970"/>
          </a:xfrm>
          <a:prstGeom prst="rect">
            <a:avLst/>
          </a:prstGeom>
        </p:spPr>
      </p:pic>
      <p:sp>
        <p:nvSpPr>
          <p:cNvPr id="5" name="TextBox 4"/>
          <p:cNvSpPr txBox="1"/>
          <p:nvPr/>
        </p:nvSpPr>
        <p:spPr>
          <a:xfrm>
            <a:off x="8191501" y="625296"/>
            <a:ext cx="2057400" cy="1200329"/>
          </a:xfrm>
          <a:prstGeom prst="rect">
            <a:avLst/>
          </a:prstGeom>
          <a:noFill/>
        </p:spPr>
        <p:txBody>
          <a:bodyPr wrap="square" rtlCol="0">
            <a:spAutoFit/>
          </a:bodyPr>
          <a:lstStyle/>
          <a:p>
            <a:r>
              <a:rPr lang="en-US" sz="2400" dirty="0" smtClean="0"/>
              <a:t>700g=6.86N</a:t>
            </a:r>
          </a:p>
          <a:p>
            <a:r>
              <a:rPr lang="en-US" sz="2400" dirty="0" smtClean="0"/>
              <a:t>500g=4.90N</a:t>
            </a:r>
          </a:p>
          <a:p>
            <a:r>
              <a:rPr lang="en-US" sz="2400" dirty="0" smtClean="0"/>
              <a:t>1000g=9.81N</a:t>
            </a:r>
            <a:endParaRPr lang="en-US" sz="2400" dirty="0"/>
          </a:p>
        </p:txBody>
      </p:sp>
    </p:spTree>
    <p:extLst>
      <p:ext uri="{BB962C8B-B14F-4D97-AF65-F5344CB8AC3E}">
        <p14:creationId xmlns:p14="http://schemas.microsoft.com/office/powerpoint/2010/main" val="36367789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(experimental)</a:t>
            </a:r>
            <a:endParaRPr lang="en-US" dirty="0"/>
          </a:p>
        </p:txBody>
      </p:sp>
      <p:sp>
        <p:nvSpPr>
          <p:cNvPr id="3" name="Content Placeholder 2"/>
          <p:cNvSpPr>
            <a:spLocks noGrp="1"/>
          </p:cNvSpPr>
          <p:nvPr>
            <p:ph idx="1"/>
          </p:nvPr>
        </p:nvSpPr>
        <p:spPr/>
        <p:txBody>
          <a:bodyPr/>
          <a:lstStyle/>
          <a:p>
            <a:r>
              <a:rPr lang="en-US" dirty="0" smtClean="0"/>
              <a:t>When we applied three load cells in members DC, AB, and BC, here were the recorded values:</a:t>
            </a:r>
          </a:p>
          <a:p>
            <a:pPr lvl="1"/>
            <a:r>
              <a:rPr lang="en-US" dirty="0" smtClean="0"/>
              <a:t>700g=-3.23N (Fab), -3.24N (</a:t>
            </a:r>
            <a:r>
              <a:rPr lang="en-US" dirty="0" err="1" smtClean="0"/>
              <a:t>Fbc</a:t>
            </a:r>
            <a:r>
              <a:rPr lang="en-US" dirty="0" smtClean="0"/>
              <a:t>), 3.36N(</a:t>
            </a:r>
            <a:r>
              <a:rPr lang="en-US" dirty="0" err="1" smtClean="0"/>
              <a:t>Fdc</a:t>
            </a:r>
            <a:r>
              <a:rPr lang="en-US" dirty="0" smtClean="0"/>
              <a:t>)</a:t>
            </a:r>
          </a:p>
          <a:p>
            <a:pPr lvl="1"/>
            <a:r>
              <a:rPr lang="en-US" dirty="0" smtClean="0"/>
              <a:t>500g=-2.23N (Fab), -2.19N (</a:t>
            </a:r>
            <a:r>
              <a:rPr lang="en-US" dirty="0" err="1" smtClean="0"/>
              <a:t>Fbc</a:t>
            </a:r>
            <a:r>
              <a:rPr lang="en-US" dirty="0" smtClean="0"/>
              <a:t>), 3.16N(</a:t>
            </a:r>
            <a:r>
              <a:rPr lang="en-US" dirty="0" err="1" smtClean="0"/>
              <a:t>Fdc</a:t>
            </a:r>
            <a:r>
              <a:rPr lang="en-US" dirty="0" smtClean="0"/>
              <a:t>)</a:t>
            </a:r>
          </a:p>
          <a:p>
            <a:pPr lvl="1"/>
            <a:r>
              <a:rPr lang="en-US" dirty="0" smtClean="0"/>
              <a:t>1000g=-4.54N (Fab), -4.58N (</a:t>
            </a:r>
            <a:r>
              <a:rPr lang="en-US" dirty="0" err="1" smtClean="0"/>
              <a:t>Fbc</a:t>
            </a:r>
            <a:r>
              <a:rPr lang="en-US" dirty="0" smtClean="0"/>
              <a:t>), 6.49N(</a:t>
            </a:r>
            <a:r>
              <a:rPr lang="en-US" dirty="0" err="1" smtClean="0"/>
              <a:t>Fdc</a:t>
            </a:r>
            <a:r>
              <a:rPr lang="en-US" dirty="0" smtClean="0"/>
              <a:t>)</a:t>
            </a:r>
          </a:p>
          <a:p>
            <a:endParaRPr lang="en-US" dirty="0"/>
          </a:p>
        </p:txBody>
      </p:sp>
      <p:pic>
        <p:nvPicPr>
          <p:cNvPr id="4" name="Picture 3"/>
          <p:cNvPicPr>
            <a:picLocks noChangeAspect="1"/>
          </p:cNvPicPr>
          <p:nvPr/>
        </p:nvPicPr>
        <p:blipFill>
          <a:blip r:embed="rId2"/>
          <a:stretch>
            <a:fillRect/>
          </a:stretch>
        </p:blipFill>
        <p:spPr>
          <a:xfrm>
            <a:off x="6629400" y="3798802"/>
            <a:ext cx="4724400" cy="2378161"/>
          </a:xfrm>
          <a:prstGeom prst="rect">
            <a:avLst/>
          </a:prstGeom>
        </p:spPr>
      </p:pic>
    </p:spTree>
    <p:extLst>
      <p:ext uri="{BB962C8B-B14F-4D97-AF65-F5344CB8AC3E}">
        <p14:creationId xmlns:p14="http://schemas.microsoft.com/office/powerpoint/2010/main" val="1963074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lstStyle/>
          <a:p>
            <a:r>
              <a:rPr lang="en-US" dirty="0" smtClean="0"/>
              <a:t>The calculated values of the lab were larger, but still very similar to, the experimental values of the lab. The values of the forces were both within the same number range and were still close to the expected values. The only value that did not match was for member DC with 700g; the calculated value was 4.84N and the experimental value was 3.36N. This along with other variations of the values could have been caused by rounding errors, estimation and approximation of the recorded numbers. </a:t>
            </a:r>
          </a:p>
          <a:p>
            <a:endParaRPr lang="en-US" dirty="0"/>
          </a:p>
        </p:txBody>
      </p:sp>
    </p:spTree>
    <p:extLst>
      <p:ext uri="{BB962C8B-B14F-4D97-AF65-F5344CB8AC3E}">
        <p14:creationId xmlns:p14="http://schemas.microsoft.com/office/powerpoint/2010/main" val="20304639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345</Words>
  <Application>Microsoft Office PowerPoint</Application>
  <PresentationFormat>Widescreen</PresentationFormat>
  <Paragraphs>33</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Truss Lab Report Group 2</vt:lpstr>
      <vt:lpstr>Objective</vt:lpstr>
      <vt:lpstr>Equipment used</vt:lpstr>
      <vt:lpstr>Procedure</vt:lpstr>
      <vt:lpstr>Results (calculated)</vt:lpstr>
      <vt:lpstr>Results (experimental)</vt:lpstr>
      <vt:lpstr>Conclusions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Truss Lab Report Group 2</dc:title>
  <dc:creator>Michael Ernst</dc:creator>
  <cp:lastModifiedBy>Michael Ernst</cp:lastModifiedBy>
  <cp:revision>3</cp:revision>
  <dcterms:created xsi:type="dcterms:W3CDTF">2017-05-02T18:11:53Z</dcterms:created>
  <dcterms:modified xsi:type="dcterms:W3CDTF">2017-05-02T20:12:53Z</dcterms:modified>
</cp:coreProperties>
</file>